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aleway" panose="020B0604020202020204" charset="0"/>
      <p:regular r:id="rId21"/>
      <p:bold r:id="rId22"/>
      <p:italic r:id="rId23"/>
      <p:boldItalic r:id="rId24"/>
    </p:embeddedFont>
    <p:embeddedFont>
      <p:font typeface="La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f421a20d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1f421a20d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1f421a20d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1f421a20d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f421a20d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1f421a20d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f421a20d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1f421a20d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efdc16d1a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efdc16d1a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ed2e4b543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ed2e4b543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1efdc16d1a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1efdc16d1a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efdc16d1a_4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1efdc16d1a_4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efdc16d1a_4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1efdc16d1a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efdc16d1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1efdc16d1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ed2e4b5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ed2e4b5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efdc16d1a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efdc16d1a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efdc16d1a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efdc16d1a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1efdc16d1a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1efdc16d1a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db9614df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1db9614df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efdc16d1a_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efdc16d1a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f421a20d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1f421a20d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654900" y="651550"/>
            <a:ext cx="7607100" cy="846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a:t> ACCIDENT TRACKING AND RESCUE SYSTEM</a:t>
            </a:r>
            <a:endParaRPr sz="3000"/>
          </a:p>
        </p:txBody>
      </p:sp>
      <p:sp>
        <p:nvSpPr>
          <p:cNvPr id="87" name="Google Shape;87;p13"/>
          <p:cNvSpPr txBox="1"/>
          <p:nvPr/>
        </p:nvSpPr>
        <p:spPr>
          <a:xfrm>
            <a:off x="729450" y="3047100"/>
            <a:ext cx="4710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Lato"/>
                <a:ea typeface="Lato"/>
                <a:cs typeface="Lato"/>
                <a:sym typeface="Lato"/>
              </a:rPr>
              <a:t>BY:</a:t>
            </a:r>
            <a:endParaRPr sz="1200">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Katam Pavan Kumar Reddy - 18BEC0665</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Shiva Sai Anuraag Nalam - 18BEC0657</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K J Deepak Somesh - 18BEC0920</a:t>
            </a:r>
            <a:endParaRPr>
              <a:latin typeface="Lato"/>
              <a:ea typeface="Lato"/>
              <a:cs typeface="Lato"/>
              <a:sym typeface="Lato"/>
            </a:endParaRPr>
          </a:p>
        </p:txBody>
      </p:sp>
      <p:sp>
        <p:nvSpPr>
          <p:cNvPr id="88" name="Google Shape;88;p13"/>
          <p:cNvSpPr txBox="1"/>
          <p:nvPr/>
        </p:nvSpPr>
        <p:spPr>
          <a:xfrm>
            <a:off x="6315450" y="3357000"/>
            <a:ext cx="2021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Under the Guidance of</a:t>
            </a:r>
            <a:endParaRPr>
              <a:latin typeface="Lato"/>
              <a:ea typeface="Lato"/>
              <a:cs typeface="Lato"/>
              <a:sym typeface="Lato"/>
            </a:endParaRPr>
          </a:p>
          <a:p>
            <a:pPr marL="0" lvl="0" indent="0" algn="l" rtl="0">
              <a:spcBef>
                <a:spcPts val="0"/>
              </a:spcBef>
              <a:spcAft>
                <a:spcPts val="0"/>
              </a:spcAft>
              <a:buNone/>
            </a:pPr>
            <a:r>
              <a:rPr lang="en" sz="1600">
                <a:latin typeface="Lato"/>
                <a:ea typeface="Lato"/>
                <a:cs typeface="Lato"/>
                <a:sym typeface="Lato"/>
              </a:rPr>
              <a:t>   PROF. RAJESH N</a:t>
            </a:r>
            <a:endParaRPr sz="1600">
              <a:latin typeface="Lato"/>
              <a:ea typeface="Lato"/>
              <a:cs typeface="Lato"/>
              <a:sym typeface="Lato"/>
            </a:endParaRPr>
          </a:p>
        </p:txBody>
      </p:sp>
      <p:sp>
        <p:nvSpPr>
          <p:cNvPr id="89" name="Google Shape;89;p13"/>
          <p:cNvSpPr txBox="1"/>
          <p:nvPr/>
        </p:nvSpPr>
        <p:spPr>
          <a:xfrm>
            <a:off x="2292000" y="43600"/>
            <a:ext cx="448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Lato"/>
                <a:ea typeface="Lato"/>
                <a:cs typeface="Lato"/>
                <a:sym typeface="Lato"/>
              </a:rPr>
              <a:t>B.Tech ECE FINAL YEAR PROJECT - FINAL REVIEW</a:t>
            </a:r>
            <a:endParaRPr b="1">
              <a:latin typeface="Lato"/>
              <a:ea typeface="Lato"/>
              <a:cs typeface="Lato"/>
              <a:sym typeface="Lato"/>
            </a:endParaRPr>
          </a:p>
        </p:txBody>
      </p:sp>
      <p:pic>
        <p:nvPicPr>
          <p:cNvPr id="90" name="Google Shape;90;p13"/>
          <p:cNvPicPr preferRelativeResize="0"/>
          <p:nvPr/>
        </p:nvPicPr>
        <p:blipFill>
          <a:blip r:embed="rId3">
            <a:alphaModFix/>
          </a:blip>
          <a:stretch>
            <a:fillRect/>
          </a:stretch>
        </p:blipFill>
        <p:spPr>
          <a:xfrm>
            <a:off x="2975525" y="1249475"/>
            <a:ext cx="3192950" cy="2342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body" idx="1"/>
          </p:nvPr>
        </p:nvSpPr>
        <p:spPr>
          <a:xfrm>
            <a:off x="363800" y="2663925"/>
            <a:ext cx="2817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After sending the mobile number which we want to register to the GSM module, we will receive a message stating that the mobile number is registered and LCD screen will display as STATUS:</a:t>
            </a:r>
            <a:endParaRPr/>
          </a:p>
        </p:txBody>
      </p:sp>
      <p:pic>
        <p:nvPicPr>
          <p:cNvPr id="152" name="Google Shape;152;p22"/>
          <p:cNvPicPr preferRelativeResize="0"/>
          <p:nvPr/>
        </p:nvPicPr>
        <p:blipFill>
          <a:blip r:embed="rId3">
            <a:alphaModFix/>
          </a:blip>
          <a:stretch>
            <a:fillRect/>
          </a:stretch>
        </p:blipFill>
        <p:spPr>
          <a:xfrm>
            <a:off x="3674775" y="797675"/>
            <a:ext cx="5292450" cy="3768737"/>
          </a:xfrm>
          <a:prstGeom prst="rect">
            <a:avLst/>
          </a:prstGeom>
          <a:noFill/>
          <a:ln>
            <a:noFill/>
          </a:ln>
        </p:spPr>
      </p:pic>
      <p:pic>
        <p:nvPicPr>
          <p:cNvPr id="153" name="Google Shape;153;p22"/>
          <p:cNvPicPr preferRelativeResize="0"/>
          <p:nvPr/>
        </p:nvPicPr>
        <p:blipFill>
          <a:blip r:embed="rId4">
            <a:alphaModFix/>
          </a:blip>
          <a:stretch>
            <a:fillRect/>
          </a:stretch>
        </p:blipFill>
        <p:spPr>
          <a:xfrm>
            <a:off x="363800" y="797675"/>
            <a:ext cx="1820967" cy="1774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body" idx="1"/>
          </p:nvPr>
        </p:nvSpPr>
        <p:spPr>
          <a:xfrm>
            <a:off x="740375" y="1351775"/>
            <a:ext cx="2780700" cy="2577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Then we need to connect the phone and the wifi module using mobile telnet app where we will receive messages both in telnet app as well as in the normal messenger.Then accordingly the LCD will display the direction of the occurrence of the accident</a:t>
            </a:r>
            <a:endParaRPr/>
          </a:p>
        </p:txBody>
      </p:sp>
      <p:pic>
        <p:nvPicPr>
          <p:cNvPr id="159" name="Google Shape;159;p23"/>
          <p:cNvPicPr preferRelativeResize="0"/>
          <p:nvPr/>
        </p:nvPicPr>
        <p:blipFill>
          <a:blip r:embed="rId3">
            <a:alphaModFix/>
          </a:blip>
          <a:stretch>
            <a:fillRect/>
          </a:stretch>
        </p:blipFill>
        <p:spPr>
          <a:xfrm>
            <a:off x="3676450" y="1478774"/>
            <a:ext cx="4839801" cy="3216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4"/>
          <p:cNvPicPr preferRelativeResize="0"/>
          <p:nvPr/>
        </p:nvPicPr>
        <p:blipFill>
          <a:blip r:embed="rId3">
            <a:alphaModFix/>
          </a:blip>
          <a:stretch>
            <a:fillRect/>
          </a:stretch>
        </p:blipFill>
        <p:spPr>
          <a:xfrm>
            <a:off x="634075" y="793575"/>
            <a:ext cx="2843949" cy="2080825"/>
          </a:xfrm>
          <a:prstGeom prst="rect">
            <a:avLst/>
          </a:prstGeom>
          <a:noFill/>
          <a:ln>
            <a:noFill/>
          </a:ln>
        </p:spPr>
      </p:pic>
      <p:pic>
        <p:nvPicPr>
          <p:cNvPr id="165" name="Google Shape;165;p24"/>
          <p:cNvPicPr preferRelativeResize="0"/>
          <p:nvPr/>
        </p:nvPicPr>
        <p:blipFill>
          <a:blip r:embed="rId4">
            <a:alphaModFix/>
          </a:blip>
          <a:stretch>
            <a:fillRect/>
          </a:stretch>
        </p:blipFill>
        <p:spPr>
          <a:xfrm>
            <a:off x="5314419" y="592713"/>
            <a:ext cx="3003281" cy="2228100"/>
          </a:xfrm>
          <a:prstGeom prst="rect">
            <a:avLst/>
          </a:prstGeom>
          <a:noFill/>
          <a:ln>
            <a:noFill/>
          </a:ln>
        </p:spPr>
      </p:pic>
      <p:pic>
        <p:nvPicPr>
          <p:cNvPr id="166" name="Google Shape;166;p24"/>
          <p:cNvPicPr preferRelativeResize="0"/>
          <p:nvPr/>
        </p:nvPicPr>
        <p:blipFill>
          <a:blip r:embed="rId5">
            <a:alphaModFix/>
          </a:blip>
          <a:stretch>
            <a:fillRect/>
          </a:stretch>
        </p:blipFill>
        <p:spPr>
          <a:xfrm>
            <a:off x="634087" y="3077575"/>
            <a:ext cx="2843950" cy="1980350"/>
          </a:xfrm>
          <a:prstGeom prst="rect">
            <a:avLst/>
          </a:prstGeom>
          <a:noFill/>
          <a:ln>
            <a:noFill/>
          </a:ln>
        </p:spPr>
      </p:pic>
      <p:pic>
        <p:nvPicPr>
          <p:cNvPr id="167" name="Google Shape;167;p24"/>
          <p:cNvPicPr preferRelativeResize="0"/>
          <p:nvPr/>
        </p:nvPicPr>
        <p:blipFill>
          <a:blip r:embed="rId6">
            <a:alphaModFix/>
          </a:blip>
          <a:stretch>
            <a:fillRect/>
          </a:stretch>
        </p:blipFill>
        <p:spPr>
          <a:xfrm>
            <a:off x="5314425" y="3077575"/>
            <a:ext cx="3046817" cy="202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5"/>
          <p:cNvPicPr preferRelativeResize="0"/>
          <p:nvPr/>
        </p:nvPicPr>
        <p:blipFill>
          <a:blip r:embed="rId3">
            <a:alphaModFix/>
          </a:blip>
          <a:stretch>
            <a:fillRect/>
          </a:stretch>
        </p:blipFill>
        <p:spPr>
          <a:xfrm>
            <a:off x="1750425" y="760350"/>
            <a:ext cx="2163425" cy="4137900"/>
          </a:xfrm>
          <a:prstGeom prst="rect">
            <a:avLst/>
          </a:prstGeom>
          <a:noFill/>
          <a:ln w="38100" cap="rnd"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3" name="Google Shape;173;p25"/>
          <p:cNvPicPr preferRelativeResize="0"/>
          <p:nvPr/>
        </p:nvPicPr>
        <p:blipFill>
          <a:blip r:embed="rId4">
            <a:alphaModFix/>
          </a:blip>
          <a:stretch>
            <a:fillRect/>
          </a:stretch>
        </p:blipFill>
        <p:spPr>
          <a:xfrm>
            <a:off x="4820550" y="760350"/>
            <a:ext cx="2238375" cy="4137900"/>
          </a:xfrm>
          <a:prstGeom prst="rect">
            <a:avLst/>
          </a:prstGeom>
          <a:noFill/>
          <a:ln w="38100" cap="flat" cmpd="sng">
            <a:solidFill>
              <a:schemeClr val="dk2"/>
            </a:solidFill>
            <a:prstDash val="solid"/>
            <a:round/>
            <a:headEnd type="none" w="sm" len="sm"/>
            <a:tailEnd type="none" w="sm" len="sm"/>
          </a:ln>
        </p:spPr>
      </p:pic>
      <p:sp>
        <p:nvSpPr>
          <p:cNvPr id="174" name="Google Shape;174;p25"/>
          <p:cNvSpPr/>
          <p:nvPr/>
        </p:nvSpPr>
        <p:spPr>
          <a:xfrm>
            <a:off x="751900" y="1067925"/>
            <a:ext cx="893700" cy="29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80" name="Google Shape;180;p26"/>
          <p:cNvSpPr txBox="1">
            <a:spLocks noGrp="1"/>
          </p:cNvSpPr>
          <p:nvPr>
            <p:ph type="body" idx="1"/>
          </p:nvPr>
        </p:nvSpPr>
        <p:spPr>
          <a:xfrm>
            <a:off x="729450" y="2078875"/>
            <a:ext cx="5432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This project presents the automatic vehicle accident identification and alerting system using IOT. This design is the system which can detect the accidents in less time and sends the information to the concerned authorities. This project is user-friendly and reliable. The proposed method is highly beneficial to the automotive industry. In future, data logging and analysis can be implemented to monitor the traffic situations in various regions.</a:t>
            </a:r>
            <a:endParaRPr sz="1200"/>
          </a:p>
        </p:txBody>
      </p:sp>
      <p:pic>
        <p:nvPicPr>
          <p:cNvPr id="181" name="Google Shape;181;p26"/>
          <p:cNvPicPr preferRelativeResize="0"/>
          <p:nvPr/>
        </p:nvPicPr>
        <p:blipFill>
          <a:blip r:embed="rId3">
            <a:alphaModFix/>
          </a:blip>
          <a:stretch>
            <a:fillRect/>
          </a:stretch>
        </p:blipFill>
        <p:spPr>
          <a:xfrm>
            <a:off x="6264875" y="1914875"/>
            <a:ext cx="2677050" cy="25891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727650" y="1235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Scope for improvement</a:t>
            </a:r>
            <a:endParaRPr/>
          </a:p>
        </p:txBody>
      </p:sp>
      <p:sp>
        <p:nvSpPr>
          <p:cNvPr id="187" name="Google Shape;187;p27"/>
          <p:cNvSpPr txBox="1">
            <a:spLocks noGrp="1"/>
          </p:cNvSpPr>
          <p:nvPr>
            <p:ph type="body" idx="1"/>
          </p:nvPr>
        </p:nvSpPr>
        <p:spPr>
          <a:xfrm>
            <a:off x="727650" y="1859500"/>
            <a:ext cx="5273100" cy="2844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This model helps in finding the exact location of the accident and sends it to the respective mobile number we have given in the model. But this can be made further improved by </a:t>
            </a:r>
            <a:endParaRPr/>
          </a:p>
          <a:p>
            <a:pPr marL="0" lvl="0" indent="0" algn="l" rtl="0">
              <a:spcBef>
                <a:spcPts val="1200"/>
              </a:spcBef>
              <a:spcAft>
                <a:spcPts val="0"/>
              </a:spcAft>
              <a:buNone/>
            </a:pPr>
            <a:r>
              <a:rPr lang="en"/>
              <a:t>1.Creating a model which will send the message to the nearby police station and the hospital with ambulance availability. </a:t>
            </a:r>
            <a:endParaRPr/>
          </a:p>
          <a:p>
            <a:pPr marL="0" lvl="0" indent="0" algn="l" rtl="0">
              <a:spcBef>
                <a:spcPts val="1200"/>
              </a:spcBef>
              <a:spcAft>
                <a:spcPts val="0"/>
              </a:spcAft>
              <a:buNone/>
            </a:pPr>
            <a:r>
              <a:rPr lang="en"/>
              <a:t>2.A buzzer is being used to make a sound at the accident location to get to know about the accident in the nearby places. </a:t>
            </a:r>
            <a:endParaRPr/>
          </a:p>
          <a:p>
            <a:pPr marL="0" lvl="0" indent="0" algn="l" rtl="0">
              <a:spcBef>
                <a:spcPts val="1200"/>
              </a:spcBef>
              <a:spcAft>
                <a:spcPts val="0"/>
              </a:spcAft>
              <a:buNone/>
            </a:pPr>
            <a:r>
              <a:rPr lang="en"/>
              <a:t>3.Creating an app to organise and maintain the information for further medical care and necessary equipment facility.</a:t>
            </a:r>
            <a:endParaRPr/>
          </a:p>
          <a:p>
            <a:pPr marL="0" lvl="0" indent="0" algn="l" rtl="0">
              <a:spcBef>
                <a:spcPts val="1200"/>
              </a:spcBef>
              <a:spcAft>
                <a:spcPts val="1200"/>
              </a:spcAft>
              <a:buNone/>
            </a:pPr>
            <a:endParaRPr/>
          </a:p>
        </p:txBody>
      </p:sp>
      <p:pic>
        <p:nvPicPr>
          <p:cNvPr id="188" name="Google Shape;188;p27"/>
          <p:cNvPicPr preferRelativeResize="0"/>
          <p:nvPr/>
        </p:nvPicPr>
        <p:blipFill>
          <a:blip r:embed="rId3">
            <a:alphaModFix/>
          </a:blip>
          <a:stretch>
            <a:fillRect/>
          </a:stretch>
        </p:blipFill>
        <p:spPr>
          <a:xfrm>
            <a:off x="5879825" y="1496589"/>
            <a:ext cx="3186825" cy="2150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8"/>
          <p:cNvPicPr preferRelativeResize="0"/>
          <p:nvPr/>
        </p:nvPicPr>
        <p:blipFill rotWithShape="1">
          <a:blip r:embed="rId3">
            <a:alphaModFix/>
          </a:blip>
          <a:srcRect t="16114"/>
          <a:stretch/>
        </p:blipFill>
        <p:spPr>
          <a:xfrm>
            <a:off x="1302375" y="1279025"/>
            <a:ext cx="6539251" cy="3702826"/>
          </a:xfrm>
          <a:prstGeom prst="rect">
            <a:avLst/>
          </a:prstGeom>
          <a:noFill/>
          <a:ln>
            <a:noFill/>
          </a:ln>
        </p:spPr>
      </p:pic>
      <p:sp>
        <p:nvSpPr>
          <p:cNvPr id="194" name="Google Shape;194;p28"/>
          <p:cNvSpPr txBox="1">
            <a:spLocks noGrp="1"/>
          </p:cNvSpPr>
          <p:nvPr>
            <p:ph type="title"/>
          </p:nvPr>
        </p:nvSpPr>
        <p:spPr>
          <a:xfrm>
            <a:off x="544200" y="6783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TIMELINE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727650" y="5482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00" name="Google Shape;200;p29"/>
          <p:cNvSpPr txBox="1">
            <a:spLocks noGrp="1"/>
          </p:cNvSpPr>
          <p:nvPr>
            <p:ph type="body" idx="1"/>
          </p:nvPr>
        </p:nvSpPr>
        <p:spPr>
          <a:xfrm>
            <a:off x="727650" y="1387800"/>
            <a:ext cx="7851600" cy="34644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200">
                <a:latin typeface="Times New Roman"/>
                <a:ea typeface="Times New Roman"/>
                <a:cs typeface="Times New Roman"/>
                <a:sym typeface="Times New Roman"/>
              </a:rPr>
              <a:t>[</a:t>
            </a:r>
            <a:r>
              <a:rPr lang="en" sz="1200"/>
              <a:t>1] World Health Organization Road Traffic Injuries Fact Sheet No 358, March 2013, Available from http://www.who.int/mediacentre/factsheets/fs358/en/ [Last accessed on 2017 Dec 16]</a:t>
            </a:r>
            <a:endParaRPr sz="1200"/>
          </a:p>
          <a:p>
            <a:pPr marL="0" lvl="0" indent="0" algn="l" rtl="0">
              <a:lnSpc>
                <a:spcPct val="95000"/>
              </a:lnSpc>
              <a:spcBef>
                <a:spcPts val="1200"/>
              </a:spcBef>
              <a:spcAft>
                <a:spcPts val="0"/>
              </a:spcAft>
              <a:buNone/>
            </a:pPr>
            <a:r>
              <a:rPr lang="en" sz="1200"/>
              <a:t> [2] National statistics of road traffic accidents in India, September 2013, Available from http://www.jotr.in/article.asp?issn=0975- 7341;year=2013;volume=6;issue=1;spage=1;epage=6;aulast= Ruikar /[Last accessed on 2017 Dec 16] </a:t>
            </a:r>
            <a:endParaRPr sz="1200"/>
          </a:p>
          <a:p>
            <a:pPr marL="0" lvl="0" indent="0" algn="l" rtl="0">
              <a:lnSpc>
                <a:spcPct val="95000"/>
              </a:lnSpc>
              <a:spcBef>
                <a:spcPts val="1200"/>
              </a:spcBef>
              <a:spcAft>
                <a:spcPts val="0"/>
              </a:spcAft>
              <a:buNone/>
            </a:pPr>
            <a:r>
              <a:rPr lang="en" sz="1200"/>
              <a:t>[3] “Vehicle Accident Detection And Reporting System Using Gps And Gsm.” by AboliRavindraWakure, ApurvaRajendraPatkar, IJERGS April 2014. </a:t>
            </a:r>
            <a:endParaRPr sz="1200"/>
          </a:p>
          <a:p>
            <a:pPr marL="0" lvl="0" indent="0" algn="l" rtl="0">
              <a:lnSpc>
                <a:spcPct val="95000"/>
              </a:lnSpc>
              <a:spcBef>
                <a:spcPts val="1200"/>
              </a:spcBef>
              <a:spcAft>
                <a:spcPts val="0"/>
              </a:spcAft>
              <a:buNone/>
            </a:pPr>
            <a:r>
              <a:rPr lang="en" sz="1200"/>
              <a:t>[4] Tanushree Dalai, "Emergency Alert and Service for Automotives for India", International Journal of Advanced Trends in Computer Science and Engineering (IJATCSE) Mysore India, vol. 2, no. 5, pp. 08-12, 2013. </a:t>
            </a:r>
            <a:endParaRPr sz="1200"/>
          </a:p>
          <a:p>
            <a:pPr marL="0" lvl="0" indent="0" algn="l" rtl="0">
              <a:lnSpc>
                <a:spcPct val="95000"/>
              </a:lnSpc>
              <a:spcBef>
                <a:spcPts val="1200"/>
              </a:spcBef>
              <a:spcAft>
                <a:spcPts val="1200"/>
              </a:spcAft>
              <a:buNone/>
            </a:pPr>
            <a:r>
              <a:rPr lang="en" sz="1200"/>
              <a:t>[5] Amit Meena, Srikrishna Iyer, Monika Nimje, Saket JogJekar, Sachin Jagtap, Mujeeb Rahman, "Automatic Accident Detection and Reporting Framework for Two Wheelers", IEEE International Conference on Advanced Communication Control and Computing Technologies (ICACCCT), pp. 962-967, May 2014</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p:nvPr/>
        </p:nvSpPr>
        <p:spPr>
          <a:xfrm>
            <a:off x="667500" y="343650"/>
            <a:ext cx="7396500" cy="44562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n" sz="1200">
                <a:latin typeface="Times New Roman"/>
                <a:ea typeface="Times New Roman"/>
                <a:cs typeface="Times New Roman"/>
                <a:sym typeface="Times New Roman"/>
              </a:rPr>
              <a:t> </a:t>
            </a:r>
            <a:r>
              <a:rPr lang="en" sz="1200">
                <a:solidFill>
                  <a:schemeClr val="accent1"/>
                </a:solidFill>
                <a:latin typeface="Lato"/>
                <a:ea typeface="Lato"/>
                <a:cs typeface="Lato"/>
                <a:sym typeface="Lato"/>
              </a:rPr>
              <a:t>[6] Vikas Desai, “Design and Implementation of GSM and GPS Based Vehicle Accident Detection System”, IJIT, Vol 01, Issue 03,pp. 1- 4,2013. </a:t>
            </a:r>
            <a:endParaRPr sz="1200">
              <a:solidFill>
                <a:schemeClr val="accent1"/>
              </a:solidFill>
              <a:latin typeface="Lato"/>
              <a:ea typeface="Lato"/>
              <a:cs typeface="Lato"/>
              <a:sym typeface="Lato"/>
            </a:endParaRPr>
          </a:p>
          <a:p>
            <a:pPr marL="0" lvl="0" indent="0" algn="just" rtl="0">
              <a:lnSpc>
                <a:spcPct val="100000"/>
              </a:lnSpc>
              <a:spcBef>
                <a:spcPts val="1950"/>
              </a:spcBef>
              <a:spcAft>
                <a:spcPts val="0"/>
              </a:spcAft>
              <a:buNone/>
            </a:pPr>
            <a:r>
              <a:rPr lang="en" sz="1200">
                <a:solidFill>
                  <a:schemeClr val="accent1"/>
                </a:solidFill>
                <a:latin typeface="Lato"/>
                <a:ea typeface="Lato"/>
                <a:cs typeface="Lato"/>
                <a:sym typeface="Lato"/>
              </a:rPr>
              <a:t>[7] C.Prabha, R.Sunitha, R.Anitha, “Automatic Vehicle Accident Detection and Messaging System Using GSM And GPS Modem”, IJAREEIE, Vol. 3, Issue 7, pp. 1-5, 2014.</a:t>
            </a:r>
            <a:endParaRPr sz="1200">
              <a:solidFill>
                <a:schemeClr val="accent1"/>
              </a:solidFill>
              <a:latin typeface="Lato"/>
              <a:ea typeface="Lato"/>
              <a:cs typeface="Lato"/>
              <a:sym typeface="Lato"/>
            </a:endParaRPr>
          </a:p>
          <a:p>
            <a:pPr marL="0" lvl="0" indent="0" algn="just" rtl="0">
              <a:lnSpc>
                <a:spcPct val="100000"/>
              </a:lnSpc>
              <a:spcBef>
                <a:spcPts val="1950"/>
              </a:spcBef>
              <a:spcAft>
                <a:spcPts val="0"/>
              </a:spcAft>
              <a:buNone/>
            </a:pPr>
            <a:r>
              <a:rPr lang="en" sz="1200">
                <a:solidFill>
                  <a:schemeClr val="accent1"/>
                </a:solidFill>
                <a:latin typeface="Lato"/>
                <a:ea typeface="Lato"/>
                <a:cs typeface="Lato"/>
                <a:sym typeface="Lato"/>
              </a:rPr>
              <a:t> [8] Vikram Singh Kushwaha, Deepa Yadav, “Car Accident Detection System using Gps, Gsm and Bluetooth” in IJERGS May-June 2015. </a:t>
            </a:r>
            <a:endParaRPr sz="1200">
              <a:solidFill>
                <a:schemeClr val="accent1"/>
              </a:solidFill>
              <a:latin typeface="Lato"/>
              <a:ea typeface="Lato"/>
              <a:cs typeface="Lato"/>
              <a:sym typeface="Lato"/>
            </a:endParaRPr>
          </a:p>
          <a:p>
            <a:pPr marL="0" lvl="0" indent="0" algn="just" rtl="0">
              <a:lnSpc>
                <a:spcPct val="100000"/>
              </a:lnSpc>
              <a:spcBef>
                <a:spcPts val="1950"/>
              </a:spcBef>
              <a:spcAft>
                <a:spcPts val="0"/>
              </a:spcAft>
              <a:buNone/>
            </a:pPr>
            <a:r>
              <a:rPr lang="en" sz="1200">
                <a:solidFill>
                  <a:schemeClr val="accent1"/>
                </a:solidFill>
                <a:latin typeface="Lato"/>
                <a:ea typeface="Lato"/>
                <a:cs typeface="Lato"/>
                <a:sym typeface="Lato"/>
              </a:rPr>
              <a:t>[9] AboliRavindraWakure,ApurvaRajendraPatkar, “Vehicle Accident Detection and Reporting System using Gps And Gsm.”, IJERGS, Vol 10,Issue 4,pp.-25- 28, April 2014.</a:t>
            </a:r>
            <a:endParaRPr sz="1200">
              <a:solidFill>
                <a:schemeClr val="accent1"/>
              </a:solidFill>
              <a:latin typeface="Lato"/>
              <a:ea typeface="Lato"/>
              <a:cs typeface="Lato"/>
              <a:sym typeface="Lato"/>
            </a:endParaRPr>
          </a:p>
          <a:p>
            <a:pPr marL="0" lvl="0" indent="0" algn="just" rtl="0">
              <a:lnSpc>
                <a:spcPct val="100000"/>
              </a:lnSpc>
              <a:spcBef>
                <a:spcPts val="1950"/>
              </a:spcBef>
              <a:spcAft>
                <a:spcPts val="0"/>
              </a:spcAft>
              <a:buNone/>
            </a:pPr>
            <a:r>
              <a:rPr lang="en" sz="1200">
                <a:solidFill>
                  <a:schemeClr val="accent1"/>
                </a:solidFill>
                <a:latin typeface="Lato"/>
                <a:ea typeface="Lato"/>
                <a:cs typeface="Lato"/>
                <a:sym typeface="Lato"/>
              </a:rPr>
              <a:t> [10] N. Watthanawisuth, “Wireless Black Box using MEMS Accelerometer and GPS Tracking for Accidental Monitoring of Vehicles”, IEEE conference in Jan, 2012.</a:t>
            </a:r>
            <a:endParaRPr sz="1200">
              <a:solidFill>
                <a:schemeClr val="accent1"/>
              </a:solidFill>
              <a:latin typeface="Lato"/>
              <a:ea typeface="Lato"/>
              <a:cs typeface="Lato"/>
              <a:sym typeface="Lato"/>
            </a:endParaRPr>
          </a:p>
          <a:p>
            <a:pPr marL="0" lvl="0" indent="0" algn="just" rtl="0">
              <a:lnSpc>
                <a:spcPct val="100000"/>
              </a:lnSpc>
              <a:spcBef>
                <a:spcPts val="1950"/>
              </a:spcBef>
              <a:spcAft>
                <a:spcPts val="0"/>
              </a:spcAft>
              <a:buNone/>
            </a:pPr>
            <a:r>
              <a:rPr lang="en" sz="1200">
                <a:solidFill>
                  <a:schemeClr val="accent1"/>
                </a:solidFill>
                <a:latin typeface="Lato"/>
                <a:ea typeface="Lato"/>
                <a:cs typeface="Lato"/>
                <a:sym typeface="Lato"/>
              </a:rPr>
              <a:t> [11] Hoang Dat Pham, “Development of vehicle tracking system using GPS and GSM modem” IEEE conference in Dec, 2013.</a:t>
            </a:r>
            <a:endParaRPr sz="1200">
              <a:solidFill>
                <a:schemeClr val="accent1"/>
              </a:solidFill>
              <a:latin typeface="Lato"/>
              <a:ea typeface="Lato"/>
              <a:cs typeface="Lato"/>
              <a:sym typeface="Lato"/>
            </a:endParaRPr>
          </a:p>
          <a:p>
            <a:pPr marL="0" lvl="0" indent="0" algn="just" rtl="0">
              <a:lnSpc>
                <a:spcPct val="100000"/>
              </a:lnSpc>
              <a:spcBef>
                <a:spcPts val="1950"/>
              </a:spcBef>
              <a:spcAft>
                <a:spcPts val="1950"/>
              </a:spcAft>
              <a:buNone/>
            </a:pPr>
            <a:r>
              <a:rPr lang="en" sz="1200">
                <a:solidFill>
                  <a:schemeClr val="accent1"/>
                </a:solidFill>
                <a:latin typeface="Lato"/>
                <a:ea typeface="Lato"/>
                <a:cs typeface="Lato"/>
                <a:sym typeface="Lato"/>
              </a:rPr>
              <a:t> [12] Rashida Nazir, Ayesha Tariq, Sadia Murawwat, Sajjad Rabbani,”Accident Prevention and Reporting System using GSM (SIM 900D) and GPS (NMEA 0183)”, Int. J. Communications, Network and System Sciences, 2014, 7, 286-293 Published Online August 2014.</a:t>
            </a:r>
            <a:endParaRPr>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727650" y="632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a:t>
            </a:r>
            <a:endParaRPr/>
          </a:p>
        </p:txBody>
      </p:sp>
      <p:sp>
        <p:nvSpPr>
          <p:cNvPr id="96" name="Google Shape;96;p14"/>
          <p:cNvSpPr txBox="1">
            <a:spLocks noGrp="1"/>
          </p:cNvSpPr>
          <p:nvPr>
            <p:ph type="body" idx="1"/>
          </p:nvPr>
        </p:nvSpPr>
        <p:spPr>
          <a:xfrm>
            <a:off x="729450" y="1385700"/>
            <a:ext cx="5867700" cy="353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Road accidents, a well known word to most of the people irrespective of the age group. There are different scenarios where people die due to road accidents such as not following the safety measures, failure of parts in vehicle, improper roads, not having proper medical treatment in time and so on. </a:t>
            </a:r>
            <a:endParaRPr/>
          </a:p>
          <a:p>
            <a:pPr marL="0" lvl="0" indent="0" algn="l" rtl="0">
              <a:spcBef>
                <a:spcPts val="1200"/>
              </a:spcBef>
              <a:spcAft>
                <a:spcPts val="0"/>
              </a:spcAft>
              <a:buNone/>
            </a:pPr>
            <a:r>
              <a:rPr lang="en"/>
              <a:t>There are many ways to avoid being hit by an accident but even though all the proper measures were taken to avoid them, there are some unexpected situations which in turn leads to road accidents.</a:t>
            </a:r>
            <a:endParaRPr/>
          </a:p>
          <a:p>
            <a:pPr marL="0" lvl="0" indent="0" algn="l" rtl="0">
              <a:spcBef>
                <a:spcPts val="1200"/>
              </a:spcBef>
              <a:spcAft>
                <a:spcPts val="0"/>
              </a:spcAft>
              <a:buNone/>
            </a:pPr>
            <a:r>
              <a:rPr lang="en"/>
              <a:t>Because of this, there is a need for a device which is helpful for detection of road accident and the information has to be sent to the respective authorities to save the lives of people.</a:t>
            </a:r>
            <a:endParaRPr/>
          </a:p>
          <a:p>
            <a:pPr marL="0" lvl="0" indent="0" algn="l" rtl="0">
              <a:spcBef>
                <a:spcPts val="1200"/>
              </a:spcBef>
              <a:spcAft>
                <a:spcPts val="1200"/>
              </a:spcAft>
              <a:buNone/>
            </a:pPr>
            <a:endParaRPr/>
          </a:p>
        </p:txBody>
      </p:sp>
      <p:pic>
        <p:nvPicPr>
          <p:cNvPr id="97" name="Google Shape;97;p14"/>
          <p:cNvPicPr preferRelativeResize="0"/>
          <p:nvPr/>
        </p:nvPicPr>
        <p:blipFill>
          <a:blip r:embed="rId3">
            <a:alphaModFix/>
          </a:blip>
          <a:stretch>
            <a:fillRect/>
          </a:stretch>
        </p:blipFill>
        <p:spPr>
          <a:xfrm>
            <a:off x="6534975" y="1506250"/>
            <a:ext cx="2609024" cy="2093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727650" y="652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CURRENT STATUS AND FINDING THE GAP</a:t>
            </a:r>
            <a:endParaRPr/>
          </a:p>
        </p:txBody>
      </p:sp>
      <p:sp>
        <p:nvSpPr>
          <p:cNvPr id="103" name="Google Shape;103;p15"/>
          <p:cNvSpPr txBox="1">
            <a:spLocks noGrp="1"/>
          </p:cNvSpPr>
          <p:nvPr>
            <p:ph type="body" idx="1"/>
          </p:nvPr>
        </p:nvSpPr>
        <p:spPr>
          <a:xfrm>
            <a:off x="789750" y="1516925"/>
            <a:ext cx="5484300" cy="332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have different methodologies to find the detection of a road accident but our model we have created stands out from the other models where the model we have created can detect the road accident as well  as the side tilt of a vehicle at the  accident location which in turn helps furter to equip the necessary medical facilities to reach the accident spot. Along with this we have installed a buzzer which will create a sound to let the other people at the nearby locality to get to know about the accident and they may take care of the initial first aid.</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04" name="Google Shape;104;p15"/>
          <p:cNvPicPr preferRelativeResize="0"/>
          <p:nvPr/>
        </p:nvPicPr>
        <p:blipFill>
          <a:blip r:embed="rId3">
            <a:alphaModFix/>
          </a:blip>
          <a:stretch>
            <a:fillRect/>
          </a:stretch>
        </p:blipFill>
        <p:spPr>
          <a:xfrm>
            <a:off x="6451300" y="1675475"/>
            <a:ext cx="2373275" cy="208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727650" y="643025"/>
            <a:ext cx="5057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HARDWARE/SOFTWARE DETAILS</a:t>
            </a:r>
            <a:endParaRPr/>
          </a:p>
        </p:txBody>
      </p:sp>
      <p:sp>
        <p:nvSpPr>
          <p:cNvPr id="110" name="Google Shape;110;p16"/>
          <p:cNvSpPr txBox="1">
            <a:spLocks noGrp="1"/>
          </p:cNvSpPr>
          <p:nvPr>
            <p:ph type="body" idx="1"/>
          </p:nvPr>
        </p:nvSpPr>
        <p:spPr>
          <a:xfrm>
            <a:off x="496950" y="1446900"/>
            <a:ext cx="5677800" cy="3696600"/>
          </a:xfrm>
          <a:prstGeom prst="rect">
            <a:avLst/>
          </a:prstGeom>
        </p:spPr>
        <p:txBody>
          <a:bodyPr spcFirstLastPara="1" wrap="square" lIns="91425" tIns="91425" rIns="91425" bIns="91425" anchor="t" anchorCtr="0">
            <a:normAutofit fontScale="25000" lnSpcReduction="20000"/>
          </a:bodyPr>
          <a:lstStyle/>
          <a:p>
            <a:pPr marL="457200" lvl="0" indent="-305044" algn="l" rtl="0">
              <a:lnSpc>
                <a:spcPct val="115000"/>
              </a:lnSpc>
              <a:spcBef>
                <a:spcPts val="0"/>
              </a:spcBef>
              <a:spcAft>
                <a:spcPts val="0"/>
              </a:spcAft>
              <a:buSzPct val="100000"/>
              <a:buAutoNum type="arabicPeriod"/>
            </a:pPr>
            <a:r>
              <a:rPr lang="en" sz="4815" b="1"/>
              <a:t>ARDUINO UNO: </a:t>
            </a:r>
            <a:r>
              <a:rPr lang="en" sz="4815"/>
              <a:t>A microcontroller based on ATmega328. It has 14 digital input/output pins, 6 analog input pins, a 16MHz ceramic resonator, a USB connection, a power jack, an ICSP header, and a reset button.</a:t>
            </a:r>
            <a:endParaRPr sz="4815"/>
          </a:p>
          <a:p>
            <a:pPr marL="457200" lvl="0" indent="-305044" algn="l" rtl="0">
              <a:lnSpc>
                <a:spcPct val="115000"/>
              </a:lnSpc>
              <a:spcBef>
                <a:spcPts val="0"/>
              </a:spcBef>
              <a:spcAft>
                <a:spcPts val="0"/>
              </a:spcAft>
              <a:buSzPct val="100000"/>
              <a:buAutoNum type="arabicPeriod"/>
            </a:pPr>
            <a:r>
              <a:rPr lang="en" sz="4815" b="1"/>
              <a:t>LCD/DISPLAY: </a:t>
            </a:r>
            <a:r>
              <a:rPr lang="en" sz="4815"/>
              <a:t>Liquid Crystal Display also called as LCD is very helpful in providing user interfaces as well as for debugging purpose. A 16x2 LCD display is very basic module and is very commonly used in many devices and circuits.</a:t>
            </a:r>
            <a:endParaRPr sz="4815"/>
          </a:p>
          <a:p>
            <a:pPr marL="457200" lvl="0" indent="-305044" algn="l" rtl="0">
              <a:lnSpc>
                <a:spcPct val="115000"/>
              </a:lnSpc>
              <a:spcBef>
                <a:spcPts val="0"/>
              </a:spcBef>
              <a:spcAft>
                <a:spcPts val="0"/>
              </a:spcAft>
              <a:buSzPct val="100000"/>
              <a:buAutoNum type="arabicPeriod"/>
            </a:pPr>
            <a:r>
              <a:rPr lang="en" sz="4815" b="1"/>
              <a:t>MEMS SENSOR: </a:t>
            </a:r>
            <a:r>
              <a:rPr lang="en" sz="4815"/>
              <a:t>These sensors are used to detect as well as measure the external stimulus like pressure, after that it responds to the pressure which is measured pressure with the help of some mechanical actions.</a:t>
            </a:r>
            <a:endParaRPr sz="4815"/>
          </a:p>
          <a:p>
            <a:pPr marL="457200" lvl="0" indent="-305044" algn="l" rtl="0">
              <a:lnSpc>
                <a:spcPct val="115000"/>
              </a:lnSpc>
              <a:spcBef>
                <a:spcPts val="0"/>
              </a:spcBef>
              <a:spcAft>
                <a:spcPts val="0"/>
              </a:spcAft>
              <a:buSzPct val="100000"/>
              <a:buAutoNum type="arabicPeriod"/>
            </a:pPr>
            <a:r>
              <a:rPr lang="en" sz="4815" b="1"/>
              <a:t>GSM: </a:t>
            </a:r>
            <a:r>
              <a:rPr lang="en" sz="4815"/>
              <a:t>GSM is a mobile communication modem.</a:t>
            </a:r>
            <a:endParaRPr sz="4815"/>
          </a:p>
          <a:p>
            <a:pPr marL="457200" lvl="0" indent="-305044" algn="l" rtl="0">
              <a:lnSpc>
                <a:spcPct val="115000"/>
              </a:lnSpc>
              <a:spcBef>
                <a:spcPts val="0"/>
              </a:spcBef>
              <a:spcAft>
                <a:spcPts val="0"/>
              </a:spcAft>
              <a:buSzPct val="100000"/>
              <a:buAutoNum type="arabicPeriod"/>
            </a:pPr>
            <a:r>
              <a:rPr lang="en" sz="4815" b="1"/>
              <a:t>WIFI: </a:t>
            </a:r>
            <a:r>
              <a:rPr lang="en" sz="4815"/>
              <a:t>A wireless network uses radio waves, just like cell phones, televisions and radios do.</a:t>
            </a:r>
            <a:endParaRPr sz="4815"/>
          </a:p>
          <a:p>
            <a:pPr marL="457200" lvl="0" indent="-305044" algn="l" rtl="0">
              <a:lnSpc>
                <a:spcPct val="115000"/>
              </a:lnSpc>
              <a:spcBef>
                <a:spcPts val="0"/>
              </a:spcBef>
              <a:spcAft>
                <a:spcPts val="0"/>
              </a:spcAft>
              <a:buSzPct val="100000"/>
              <a:buAutoNum type="arabicPeriod"/>
            </a:pPr>
            <a:r>
              <a:rPr lang="en" sz="4815" b="1"/>
              <a:t>ARDUINO SOFTWARE: </a:t>
            </a:r>
            <a:r>
              <a:rPr lang="en" sz="4815"/>
              <a:t>Arduino IDE is required to program the Arduino UNO board.</a:t>
            </a:r>
            <a:endParaRPr sz="4815"/>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200" b="1"/>
          </a:p>
          <a:p>
            <a:pPr marL="0" lvl="0" indent="0" algn="l" rtl="0">
              <a:lnSpc>
                <a:spcPct val="115000"/>
              </a:lnSpc>
              <a:spcBef>
                <a:spcPts val="1200"/>
              </a:spcBef>
              <a:spcAft>
                <a:spcPts val="0"/>
              </a:spcAft>
              <a:buNone/>
            </a:pPr>
            <a:endParaRPr sz="1200" b="1"/>
          </a:p>
          <a:p>
            <a:pPr marL="0" lvl="0" indent="0" algn="l" rtl="0">
              <a:lnSpc>
                <a:spcPct val="115000"/>
              </a:lnSpc>
              <a:spcBef>
                <a:spcPts val="1200"/>
              </a:spcBef>
              <a:spcAft>
                <a:spcPts val="0"/>
              </a:spcAft>
              <a:buNone/>
            </a:pPr>
            <a:endParaRPr sz="1200" b="1"/>
          </a:p>
          <a:p>
            <a:pPr marL="0" lvl="0" indent="0" algn="l" rtl="0">
              <a:lnSpc>
                <a:spcPct val="115000"/>
              </a:lnSpc>
              <a:spcBef>
                <a:spcPts val="1200"/>
              </a:spcBef>
              <a:spcAft>
                <a:spcPts val="1200"/>
              </a:spcAft>
              <a:buNone/>
            </a:pPr>
            <a:endParaRPr/>
          </a:p>
        </p:txBody>
      </p:sp>
      <p:pic>
        <p:nvPicPr>
          <p:cNvPr id="111" name="Google Shape;111;p16"/>
          <p:cNvPicPr preferRelativeResize="0"/>
          <p:nvPr/>
        </p:nvPicPr>
        <p:blipFill>
          <a:blip r:embed="rId3">
            <a:alphaModFix/>
          </a:blip>
          <a:stretch>
            <a:fillRect/>
          </a:stretch>
        </p:blipFill>
        <p:spPr>
          <a:xfrm>
            <a:off x="6091100" y="1339725"/>
            <a:ext cx="1230674" cy="859300"/>
          </a:xfrm>
          <a:prstGeom prst="rect">
            <a:avLst/>
          </a:prstGeom>
          <a:noFill/>
          <a:ln>
            <a:noFill/>
          </a:ln>
        </p:spPr>
      </p:pic>
      <p:pic>
        <p:nvPicPr>
          <p:cNvPr id="112" name="Google Shape;112;p16"/>
          <p:cNvPicPr preferRelativeResize="0"/>
          <p:nvPr/>
        </p:nvPicPr>
        <p:blipFill>
          <a:blip r:embed="rId4">
            <a:alphaModFix/>
          </a:blip>
          <a:stretch>
            <a:fillRect/>
          </a:stretch>
        </p:blipFill>
        <p:spPr>
          <a:xfrm>
            <a:off x="7433586" y="2073438"/>
            <a:ext cx="1577201" cy="996625"/>
          </a:xfrm>
          <a:prstGeom prst="rect">
            <a:avLst/>
          </a:prstGeom>
          <a:noFill/>
          <a:ln>
            <a:noFill/>
          </a:ln>
        </p:spPr>
      </p:pic>
      <p:pic>
        <p:nvPicPr>
          <p:cNvPr id="113" name="Google Shape;113;p16"/>
          <p:cNvPicPr preferRelativeResize="0"/>
          <p:nvPr/>
        </p:nvPicPr>
        <p:blipFill>
          <a:blip r:embed="rId5">
            <a:alphaModFix/>
          </a:blip>
          <a:stretch>
            <a:fillRect/>
          </a:stretch>
        </p:blipFill>
        <p:spPr>
          <a:xfrm>
            <a:off x="6174750" y="2883012"/>
            <a:ext cx="1230675" cy="1230675"/>
          </a:xfrm>
          <a:prstGeom prst="rect">
            <a:avLst/>
          </a:prstGeom>
          <a:noFill/>
          <a:ln>
            <a:noFill/>
          </a:ln>
        </p:spPr>
      </p:pic>
      <p:pic>
        <p:nvPicPr>
          <p:cNvPr id="114" name="Google Shape;114;p16"/>
          <p:cNvPicPr preferRelativeResize="0"/>
          <p:nvPr/>
        </p:nvPicPr>
        <p:blipFill>
          <a:blip r:embed="rId6">
            <a:alphaModFix/>
          </a:blip>
          <a:stretch>
            <a:fillRect/>
          </a:stretch>
        </p:blipFill>
        <p:spPr>
          <a:xfrm>
            <a:off x="7606838" y="3442075"/>
            <a:ext cx="1230675" cy="12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7650" y="6563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OBJECTIVE</a:t>
            </a:r>
            <a:endParaRPr/>
          </a:p>
        </p:txBody>
      </p:sp>
      <p:sp>
        <p:nvSpPr>
          <p:cNvPr id="120" name="Google Shape;120;p17"/>
          <p:cNvSpPr txBox="1"/>
          <p:nvPr/>
        </p:nvSpPr>
        <p:spPr>
          <a:xfrm>
            <a:off x="915375" y="1591000"/>
            <a:ext cx="50109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1"/>
                </a:solidFill>
                <a:latin typeface="Lato"/>
                <a:ea typeface="Lato"/>
                <a:cs typeface="Lato"/>
                <a:sym typeface="Lato"/>
              </a:rPr>
              <a:t>The objective of this paper is to set in place a fully automated system design that will minimize the time gap between the occurrence of an accident and deployment of medical response. This can be done by combining accident detection and Emergency Medical Services systems. </a:t>
            </a:r>
            <a:endParaRPr sz="1200">
              <a:solidFill>
                <a:schemeClr val="accent1"/>
              </a:solidFill>
              <a:latin typeface="Lato"/>
              <a:ea typeface="Lato"/>
              <a:cs typeface="Lato"/>
              <a:sym typeface="Lato"/>
            </a:endParaRPr>
          </a:p>
          <a:p>
            <a:pPr marL="0" lvl="0" indent="0" algn="l" rtl="0">
              <a:spcBef>
                <a:spcPts val="0"/>
              </a:spcBef>
              <a:spcAft>
                <a:spcPts val="0"/>
              </a:spcAft>
              <a:buNone/>
            </a:pPr>
            <a:r>
              <a:rPr lang="en" sz="1200">
                <a:solidFill>
                  <a:schemeClr val="accent1"/>
                </a:solidFill>
                <a:latin typeface="Lato"/>
                <a:ea typeface="Lato"/>
                <a:cs typeface="Lato"/>
                <a:sym typeface="Lato"/>
              </a:rPr>
              <a:t>The proposed design makes use of an accelerometer and a piezoelectric sensor to trigger the microcontroller, which retrieves the user’s location through the GPS. Communication between the IOT device an the database is done using GSM/GPRS module. An Android app is designed to collect the relevant health information of the user, emergency contact information, and hospital details during initial registration. </a:t>
            </a:r>
            <a:endParaRPr sz="1200">
              <a:solidFill>
                <a:schemeClr val="accent1"/>
              </a:solidFill>
              <a:latin typeface="Lato"/>
              <a:ea typeface="Lato"/>
              <a:cs typeface="Lato"/>
              <a:sym typeface="Lato"/>
            </a:endParaRPr>
          </a:p>
        </p:txBody>
      </p:sp>
      <p:pic>
        <p:nvPicPr>
          <p:cNvPr id="121" name="Google Shape;121;p17"/>
          <p:cNvPicPr preferRelativeResize="0"/>
          <p:nvPr/>
        </p:nvPicPr>
        <p:blipFill>
          <a:blip r:embed="rId3">
            <a:alphaModFix/>
          </a:blip>
          <a:stretch>
            <a:fillRect/>
          </a:stretch>
        </p:blipFill>
        <p:spPr>
          <a:xfrm>
            <a:off x="5926275" y="1343975"/>
            <a:ext cx="3217725" cy="23376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727650" y="633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METHODOLOGY</a:t>
            </a:r>
            <a:endParaRPr/>
          </a:p>
        </p:txBody>
      </p:sp>
      <p:sp>
        <p:nvSpPr>
          <p:cNvPr id="127" name="Google Shape;127;p18"/>
          <p:cNvSpPr txBox="1">
            <a:spLocks noGrp="1"/>
          </p:cNvSpPr>
          <p:nvPr>
            <p:ph type="body" idx="1"/>
          </p:nvPr>
        </p:nvSpPr>
        <p:spPr>
          <a:xfrm>
            <a:off x="727650" y="1103750"/>
            <a:ext cx="7845000" cy="4039800"/>
          </a:xfrm>
          <a:prstGeom prst="rect">
            <a:avLst/>
          </a:prstGeom>
        </p:spPr>
        <p:txBody>
          <a:bodyPr spcFirstLastPara="1" wrap="square" lIns="91425" tIns="91425" rIns="91425" bIns="91425" anchor="t" anchorCtr="0">
            <a:normAutofit fontScale="32500" lnSpcReduction="20000"/>
          </a:bodyPr>
          <a:lstStyle/>
          <a:p>
            <a:pPr marL="0" lvl="0" indent="0" algn="just" rtl="0">
              <a:lnSpc>
                <a:spcPct val="150000"/>
              </a:lnSpc>
              <a:spcBef>
                <a:spcPts val="1400"/>
              </a:spcBef>
              <a:spcAft>
                <a:spcPts val="0"/>
              </a:spcAft>
              <a:buNone/>
            </a:pPr>
            <a:endParaRPr b="1">
              <a:solidFill>
                <a:srgbClr val="000000"/>
              </a:solidFill>
              <a:highlight>
                <a:srgbClr val="FFFFFF"/>
              </a:highlight>
              <a:latin typeface="Times New Roman"/>
              <a:ea typeface="Times New Roman"/>
              <a:cs typeface="Times New Roman"/>
              <a:sym typeface="Times New Roman"/>
            </a:endParaRPr>
          </a:p>
          <a:p>
            <a:pPr marL="0" lvl="0" indent="0" algn="just" rtl="0">
              <a:lnSpc>
                <a:spcPct val="150000"/>
              </a:lnSpc>
              <a:spcBef>
                <a:spcPts val="1200"/>
              </a:spcBef>
              <a:spcAft>
                <a:spcPts val="0"/>
              </a:spcAft>
              <a:buNone/>
            </a:pPr>
            <a:r>
              <a:rPr lang="en" sz="3744">
                <a:highlight>
                  <a:srgbClr val="FFFFFF"/>
                </a:highlight>
              </a:rPr>
              <a:t>Whenever the tilt is applied to the MEMS sensor, then a balanced mass makes a difference within the electric potential. This can be measured like a change within capacitance. Then that signal can be changed to create a stable output signal in digital, 4-20mA or VDC.</a:t>
            </a:r>
            <a:endParaRPr sz="3744">
              <a:highlight>
                <a:srgbClr val="FFFFFF"/>
              </a:highlight>
            </a:endParaRPr>
          </a:p>
          <a:p>
            <a:pPr marL="0" lvl="0" indent="0" algn="just" rtl="0">
              <a:lnSpc>
                <a:spcPct val="150000"/>
              </a:lnSpc>
              <a:spcBef>
                <a:spcPts val="1800"/>
              </a:spcBef>
              <a:spcAft>
                <a:spcPts val="0"/>
              </a:spcAft>
              <a:buNone/>
            </a:pPr>
            <a:r>
              <a:rPr lang="en" sz="3744">
                <a:highlight>
                  <a:srgbClr val="FFFFFF"/>
                </a:highlight>
              </a:rPr>
              <a:t>These sensors are fine solutions to some applications which do not demand the maximum accuracy like industrial automation, position control, roll, and pitch measurement, and platform leveling.</a:t>
            </a:r>
            <a:endParaRPr sz="3744">
              <a:highlight>
                <a:srgbClr val="FFFFFF"/>
              </a:highlight>
            </a:endParaRPr>
          </a:p>
          <a:p>
            <a:pPr marL="0" lvl="0" indent="0" algn="just" rtl="0">
              <a:lnSpc>
                <a:spcPct val="150000"/>
              </a:lnSpc>
              <a:spcBef>
                <a:spcPts val="1800"/>
              </a:spcBef>
              <a:spcAft>
                <a:spcPts val="0"/>
              </a:spcAft>
              <a:buNone/>
            </a:pPr>
            <a:r>
              <a:rPr lang="en" sz="3744">
                <a:highlight>
                  <a:srgbClr val="FFFFFF"/>
                </a:highlight>
              </a:rPr>
              <a:t>The SIM card mounted GSM modem upon receiving digit command by SMS from any cell phone send that data to the MC through serial communication. While the program is executed, the GSM modem receives command ‘STOP’ to develop an output at the MC, the contact point of which are used to disable the ignition switch. The command so sent by the user is based on an intimation received by him through the GSM modem ‘ALERT’ a programmed message only if the input is driven low. The complete operation is displayed over 16×2 LCD display.</a:t>
            </a:r>
            <a:endParaRPr sz="3744">
              <a:highlight>
                <a:srgbClr val="FFFFFF"/>
              </a:highlight>
            </a:endParaRPr>
          </a:p>
          <a:p>
            <a:pPr marL="0" lvl="0" indent="0" algn="just" rtl="0">
              <a:lnSpc>
                <a:spcPct val="150000"/>
              </a:lnSpc>
              <a:spcBef>
                <a:spcPts val="1800"/>
              </a:spcBef>
              <a:spcAft>
                <a:spcPts val="0"/>
              </a:spcAft>
              <a:buNone/>
            </a:pPr>
            <a:endParaRPr sz="1100">
              <a:solidFill>
                <a:srgbClr val="000000"/>
              </a:solidFill>
              <a:highlight>
                <a:srgbClr val="FFFFFF"/>
              </a:highlight>
              <a:latin typeface="Arial"/>
              <a:ea typeface="Arial"/>
              <a:cs typeface="Arial"/>
              <a:sym typeface="Arial"/>
            </a:endParaRPr>
          </a:p>
          <a:p>
            <a:pPr marL="0" lvl="0" indent="0" algn="l" rtl="0">
              <a:spcBef>
                <a:spcPts val="18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729450" y="6602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BLOCK DIAGRAM</a:t>
            </a:r>
            <a:endParaRPr/>
          </a:p>
        </p:txBody>
      </p:sp>
      <p:pic>
        <p:nvPicPr>
          <p:cNvPr id="133" name="Google Shape;133;p19"/>
          <p:cNvPicPr preferRelativeResize="0"/>
          <p:nvPr/>
        </p:nvPicPr>
        <p:blipFill rotWithShape="1">
          <a:blip r:embed="rId3">
            <a:alphaModFix/>
          </a:blip>
          <a:srcRect l="2371" r="12333"/>
          <a:stretch/>
        </p:blipFill>
        <p:spPr>
          <a:xfrm>
            <a:off x="2000700" y="1371525"/>
            <a:ext cx="4932275" cy="3360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727650" y="6430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sp>
        <p:nvSpPr>
          <p:cNvPr id="139" name="Google Shape;139;p20"/>
          <p:cNvSpPr txBox="1">
            <a:spLocks noGrp="1"/>
          </p:cNvSpPr>
          <p:nvPr>
            <p:ph type="body" idx="1"/>
          </p:nvPr>
        </p:nvSpPr>
        <p:spPr>
          <a:xfrm>
            <a:off x="727650" y="1328700"/>
            <a:ext cx="3268200" cy="2486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This is the main outline of the project where we can see a display on the LCD screen (Stating as VEHICLE ACCIDENT AND RESCUE IOT AND GSM) when we switch on the power supply.</a:t>
            </a:r>
            <a:endParaRPr/>
          </a:p>
        </p:txBody>
      </p:sp>
      <p:pic>
        <p:nvPicPr>
          <p:cNvPr id="140" name="Google Shape;140;p20"/>
          <p:cNvPicPr preferRelativeResize="0"/>
          <p:nvPr/>
        </p:nvPicPr>
        <p:blipFill>
          <a:blip r:embed="rId3">
            <a:alphaModFix/>
          </a:blip>
          <a:stretch>
            <a:fillRect/>
          </a:stretch>
        </p:blipFill>
        <p:spPr>
          <a:xfrm>
            <a:off x="4061225" y="1254450"/>
            <a:ext cx="4738700" cy="351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body" idx="1"/>
          </p:nvPr>
        </p:nvSpPr>
        <p:spPr>
          <a:xfrm>
            <a:off x="712675" y="1231375"/>
            <a:ext cx="2951400" cy="3412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After that we need to send the mobile number (which we want to register)  to the sim card which is placed in the GSM module</a:t>
            </a:r>
            <a:endParaRPr/>
          </a:p>
        </p:txBody>
      </p:sp>
      <p:pic>
        <p:nvPicPr>
          <p:cNvPr id="146" name="Google Shape;146;p21"/>
          <p:cNvPicPr preferRelativeResize="0"/>
          <p:nvPr/>
        </p:nvPicPr>
        <p:blipFill>
          <a:blip r:embed="rId3">
            <a:alphaModFix/>
          </a:blip>
          <a:stretch>
            <a:fillRect/>
          </a:stretch>
        </p:blipFill>
        <p:spPr>
          <a:xfrm>
            <a:off x="4095276" y="1418200"/>
            <a:ext cx="4778524" cy="350160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1482</Words>
  <Application>Microsoft Office PowerPoint</Application>
  <PresentationFormat>On-screen Show (16:9)</PresentationFormat>
  <Paragraphs>59</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Raleway</vt:lpstr>
      <vt:lpstr>Lato</vt:lpstr>
      <vt:lpstr>Arial</vt:lpstr>
      <vt:lpstr>Times New Roman</vt:lpstr>
      <vt:lpstr>Streamline</vt:lpstr>
      <vt:lpstr> ACCIDENT TRACKING AND RESCUE SYSTEM</vt:lpstr>
      <vt:lpstr>MOTIVATION</vt:lpstr>
      <vt:lpstr>CURRENT STATUS AND FINDING THE GAP</vt:lpstr>
      <vt:lpstr>HARDWARE/SOFTWARE DETAILS</vt:lpstr>
      <vt:lpstr>OBJECTIVE</vt:lpstr>
      <vt:lpstr>METHODOLOGY</vt:lpstr>
      <vt:lpstr>BLOCK DIAGRAM</vt:lpstr>
      <vt:lpstr>RESULTS</vt:lpstr>
      <vt:lpstr>PowerPoint Presentation</vt:lpstr>
      <vt:lpstr>PowerPoint Presentation</vt:lpstr>
      <vt:lpstr>PowerPoint Presentation</vt:lpstr>
      <vt:lpstr>PowerPoint Presentation</vt:lpstr>
      <vt:lpstr>PowerPoint Presentation</vt:lpstr>
      <vt:lpstr>CONCLUSION</vt:lpstr>
      <vt:lpstr>Scope for improvement</vt:lpstr>
      <vt:lpstr>TIMELINE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ACCIDENT TRACKING AND RESCUE SYSTEM</dc:title>
  <cp:lastModifiedBy>ANURAAG NALAM</cp:lastModifiedBy>
  <cp:revision>1</cp:revision>
  <dcterms:modified xsi:type="dcterms:W3CDTF">2022-05-04T09:32:57Z</dcterms:modified>
</cp:coreProperties>
</file>